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6" r:id="rId1"/>
  </p:sldMasterIdLst>
  <p:sldIdLst>
    <p:sldId id="256" r:id="rId2"/>
    <p:sldId id="257" r:id="rId3"/>
    <p:sldId id="258" r:id="rId4"/>
    <p:sldId id="259" r:id="rId5"/>
    <p:sldId id="261"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4DC6854-DB8F-40C0-B8B5-1F21243C93EC}"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AC7D43A-1C53-4529-8D7B-330B0699E35A}" type="slidenum">
              <a:rPr kumimoji="1" lang="ja-JP" altLang="en-US" smtClean="0"/>
              <a:t>‹#›</a:t>
            </a:fld>
            <a:endParaRPr kumimoji="1" lang="ja-JP" altLang="en-US"/>
          </a:p>
        </p:txBody>
      </p:sp>
    </p:spTree>
    <p:extLst>
      <p:ext uri="{BB962C8B-B14F-4D97-AF65-F5344CB8AC3E}">
        <p14:creationId xmlns:p14="http://schemas.microsoft.com/office/powerpoint/2010/main" val="2745064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4DC6854-DB8F-40C0-B8B5-1F21243C93EC}"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AC7D43A-1C53-4529-8D7B-330B0699E35A}" type="slidenum">
              <a:rPr kumimoji="1" lang="ja-JP" altLang="en-US" smtClean="0"/>
              <a:t>‹#›</a:t>
            </a:fld>
            <a:endParaRPr kumimoji="1" lang="ja-JP" altLang="en-US"/>
          </a:p>
        </p:txBody>
      </p:sp>
    </p:spTree>
    <p:extLst>
      <p:ext uri="{BB962C8B-B14F-4D97-AF65-F5344CB8AC3E}">
        <p14:creationId xmlns:p14="http://schemas.microsoft.com/office/powerpoint/2010/main" val="3392784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4DC6854-DB8F-40C0-B8B5-1F21243C93EC}"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AC7D43A-1C53-4529-8D7B-330B0699E35A}" type="slidenum">
              <a:rPr kumimoji="1" lang="ja-JP" altLang="en-US" smtClean="0"/>
              <a:t>‹#›</a:t>
            </a:fld>
            <a:endParaRPr kumimoji="1" lang="ja-JP"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59371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94DC6854-DB8F-40C0-B8B5-1F21243C93EC}"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AC7D43A-1C53-4529-8D7B-330B0699E35A}" type="slidenum">
              <a:rPr kumimoji="1" lang="ja-JP" altLang="en-US" smtClean="0"/>
              <a:t>‹#›</a:t>
            </a:fld>
            <a:endParaRPr kumimoji="1" lang="ja-JP" altLang="en-US"/>
          </a:p>
        </p:txBody>
      </p:sp>
    </p:spTree>
    <p:extLst>
      <p:ext uri="{BB962C8B-B14F-4D97-AF65-F5344CB8AC3E}">
        <p14:creationId xmlns:p14="http://schemas.microsoft.com/office/powerpoint/2010/main" val="23257546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94DC6854-DB8F-40C0-B8B5-1F21243C93EC}"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AC7D43A-1C53-4529-8D7B-330B0699E35A}" type="slidenum">
              <a:rPr kumimoji="1" lang="ja-JP" altLang="en-US" smtClean="0"/>
              <a:t>‹#›</a:t>
            </a:fld>
            <a:endParaRPr kumimoji="1" lang="ja-JP"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49272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94DC6854-DB8F-40C0-B8B5-1F21243C93EC}"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AC7D43A-1C53-4529-8D7B-330B0699E35A}" type="slidenum">
              <a:rPr kumimoji="1" lang="ja-JP" altLang="en-US" smtClean="0"/>
              <a:t>‹#›</a:t>
            </a:fld>
            <a:endParaRPr kumimoji="1" lang="ja-JP" altLang="en-US"/>
          </a:p>
        </p:txBody>
      </p:sp>
    </p:spTree>
    <p:extLst>
      <p:ext uri="{BB962C8B-B14F-4D97-AF65-F5344CB8AC3E}">
        <p14:creationId xmlns:p14="http://schemas.microsoft.com/office/powerpoint/2010/main" val="11964193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4DC6854-DB8F-40C0-B8B5-1F21243C93EC}"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AC7D43A-1C53-4529-8D7B-330B0699E35A}" type="slidenum">
              <a:rPr kumimoji="1" lang="ja-JP" altLang="en-US" smtClean="0"/>
              <a:t>‹#›</a:t>
            </a:fld>
            <a:endParaRPr kumimoji="1" lang="ja-JP" altLang="en-US"/>
          </a:p>
        </p:txBody>
      </p:sp>
    </p:spTree>
    <p:extLst>
      <p:ext uri="{BB962C8B-B14F-4D97-AF65-F5344CB8AC3E}">
        <p14:creationId xmlns:p14="http://schemas.microsoft.com/office/powerpoint/2010/main" val="5887468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4DC6854-DB8F-40C0-B8B5-1F21243C93EC}"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AC7D43A-1C53-4529-8D7B-330B0699E35A}" type="slidenum">
              <a:rPr kumimoji="1" lang="ja-JP" altLang="en-US" smtClean="0"/>
              <a:t>‹#›</a:t>
            </a:fld>
            <a:endParaRPr kumimoji="1" lang="ja-JP" altLang="en-US"/>
          </a:p>
        </p:txBody>
      </p:sp>
    </p:spTree>
    <p:extLst>
      <p:ext uri="{BB962C8B-B14F-4D97-AF65-F5344CB8AC3E}">
        <p14:creationId xmlns:p14="http://schemas.microsoft.com/office/powerpoint/2010/main" val="2943123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4DC6854-DB8F-40C0-B8B5-1F21243C93EC}"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AC7D43A-1C53-4529-8D7B-330B0699E35A}" type="slidenum">
              <a:rPr kumimoji="1" lang="ja-JP" altLang="en-US" smtClean="0"/>
              <a:t>‹#›</a:t>
            </a:fld>
            <a:endParaRPr kumimoji="1" lang="ja-JP" altLang="en-US"/>
          </a:p>
        </p:txBody>
      </p:sp>
    </p:spTree>
    <p:extLst>
      <p:ext uri="{BB962C8B-B14F-4D97-AF65-F5344CB8AC3E}">
        <p14:creationId xmlns:p14="http://schemas.microsoft.com/office/powerpoint/2010/main" val="1082248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4DC6854-DB8F-40C0-B8B5-1F21243C93EC}"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AC7D43A-1C53-4529-8D7B-330B0699E35A}" type="slidenum">
              <a:rPr kumimoji="1" lang="ja-JP" altLang="en-US" smtClean="0"/>
              <a:t>‹#›</a:t>
            </a:fld>
            <a:endParaRPr kumimoji="1" lang="ja-JP" altLang="en-US"/>
          </a:p>
        </p:txBody>
      </p:sp>
    </p:spTree>
    <p:extLst>
      <p:ext uri="{BB962C8B-B14F-4D97-AF65-F5344CB8AC3E}">
        <p14:creationId xmlns:p14="http://schemas.microsoft.com/office/powerpoint/2010/main" val="1832220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4DC6854-DB8F-40C0-B8B5-1F21243C93EC}"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AC7D43A-1C53-4529-8D7B-330B0699E35A}" type="slidenum">
              <a:rPr kumimoji="1" lang="ja-JP" altLang="en-US" smtClean="0"/>
              <a:t>‹#›</a:t>
            </a:fld>
            <a:endParaRPr kumimoji="1" lang="ja-JP" altLang="en-US"/>
          </a:p>
        </p:txBody>
      </p:sp>
    </p:spTree>
    <p:extLst>
      <p:ext uri="{BB962C8B-B14F-4D97-AF65-F5344CB8AC3E}">
        <p14:creationId xmlns:p14="http://schemas.microsoft.com/office/powerpoint/2010/main" val="2230659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4DC6854-DB8F-40C0-B8B5-1F21243C93EC}" type="datetimeFigureOut">
              <a:rPr kumimoji="1" lang="ja-JP" altLang="en-US" smtClean="0"/>
              <a:t>2024/4/25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AC7D43A-1C53-4529-8D7B-330B0699E35A}" type="slidenum">
              <a:rPr kumimoji="1" lang="ja-JP" altLang="en-US" smtClean="0"/>
              <a:t>‹#›</a:t>
            </a:fld>
            <a:endParaRPr kumimoji="1" lang="ja-JP" altLang="en-US"/>
          </a:p>
        </p:txBody>
      </p:sp>
    </p:spTree>
    <p:extLst>
      <p:ext uri="{BB962C8B-B14F-4D97-AF65-F5344CB8AC3E}">
        <p14:creationId xmlns:p14="http://schemas.microsoft.com/office/powerpoint/2010/main" val="3981272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4DC6854-DB8F-40C0-B8B5-1F21243C93EC}" type="datetimeFigureOut">
              <a:rPr kumimoji="1" lang="ja-JP" altLang="en-US" smtClean="0"/>
              <a:t>2024/4/25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AC7D43A-1C53-4529-8D7B-330B0699E35A}" type="slidenum">
              <a:rPr kumimoji="1" lang="ja-JP" altLang="en-US" smtClean="0"/>
              <a:t>‹#›</a:t>
            </a:fld>
            <a:endParaRPr kumimoji="1" lang="ja-JP" altLang="en-US"/>
          </a:p>
        </p:txBody>
      </p:sp>
    </p:spTree>
    <p:extLst>
      <p:ext uri="{BB962C8B-B14F-4D97-AF65-F5344CB8AC3E}">
        <p14:creationId xmlns:p14="http://schemas.microsoft.com/office/powerpoint/2010/main" val="1627161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DC6854-DB8F-40C0-B8B5-1F21243C93EC}" type="datetimeFigureOut">
              <a:rPr kumimoji="1" lang="ja-JP" altLang="en-US" smtClean="0"/>
              <a:t>2024/4/25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AC7D43A-1C53-4529-8D7B-330B0699E35A}" type="slidenum">
              <a:rPr kumimoji="1" lang="ja-JP" altLang="en-US" smtClean="0"/>
              <a:t>‹#›</a:t>
            </a:fld>
            <a:endParaRPr kumimoji="1" lang="ja-JP" altLang="en-US"/>
          </a:p>
        </p:txBody>
      </p:sp>
    </p:spTree>
    <p:extLst>
      <p:ext uri="{BB962C8B-B14F-4D97-AF65-F5344CB8AC3E}">
        <p14:creationId xmlns:p14="http://schemas.microsoft.com/office/powerpoint/2010/main" val="574385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ja-JP" altLang="en-US"/>
              <a:t>マスター タイトルの書式設定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4DC6854-DB8F-40C0-B8B5-1F21243C93EC}"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AC7D43A-1C53-4529-8D7B-330B0699E35A}" type="slidenum">
              <a:rPr kumimoji="1" lang="ja-JP" altLang="en-US" smtClean="0"/>
              <a:t>‹#›</a:t>
            </a:fld>
            <a:endParaRPr kumimoji="1" lang="ja-JP" altLang="en-US"/>
          </a:p>
        </p:txBody>
      </p:sp>
    </p:spTree>
    <p:extLst>
      <p:ext uri="{BB962C8B-B14F-4D97-AF65-F5344CB8AC3E}">
        <p14:creationId xmlns:p14="http://schemas.microsoft.com/office/powerpoint/2010/main" val="665482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4DC6854-DB8F-40C0-B8B5-1F21243C93EC}"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AC7D43A-1C53-4529-8D7B-330B0699E35A}" type="slidenum">
              <a:rPr kumimoji="1" lang="ja-JP" altLang="en-US" smtClean="0"/>
              <a:t>‹#›</a:t>
            </a:fld>
            <a:endParaRPr kumimoji="1" lang="ja-JP" altLang="en-US"/>
          </a:p>
        </p:txBody>
      </p:sp>
    </p:spTree>
    <p:extLst>
      <p:ext uri="{BB962C8B-B14F-4D97-AF65-F5344CB8AC3E}">
        <p14:creationId xmlns:p14="http://schemas.microsoft.com/office/powerpoint/2010/main" val="3001066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4DC6854-DB8F-40C0-B8B5-1F21243C93EC}" type="datetimeFigureOut">
              <a:rPr kumimoji="1" lang="ja-JP" altLang="en-US" smtClean="0"/>
              <a:t>2024/4/25</a:t>
            </a:fld>
            <a:endParaRPr kumimoji="1" lang="ja-JP"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AC7D43A-1C53-4529-8D7B-330B0699E35A}" type="slidenum">
              <a:rPr kumimoji="1" lang="ja-JP" altLang="en-US" smtClean="0"/>
              <a:t>‹#›</a:t>
            </a:fld>
            <a:endParaRPr kumimoji="1" lang="ja-JP" altLang="en-US"/>
          </a:p>
        </p:txBody>
      </p:sp>
    </p:spTree>
    <p:extLst>
      <p:ext uri="{BB962C8B-B14F-4D97-AF65-F5344CB8AC3E}">
        <p14:creationId xmlns:p14="http://schemas.microsoft.com/office/powerpoint/2010/main" val="860329201"/>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 id="2147483790" r:id="rId14"/>
    <p:sldLayoutId id="2147483791" r:id="rId15"/>
    <p:sldLayoutId id="2147483792" r:id="rId16"/>
  </p:sldLayoutIdLst>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DDE7AAFA-9252-839F-C1A2-40BE00F41A97}"/>
              </a:ext>
            </a:extLst>
          </p:cNvPr>
          <p:cNvSpPr/>
          <p:nvPr/>
        </p:nvSpPr>
        <p:spPr>
          <a:xfrm>
            <a:off x="1145088" y="927286"/>
            <a:ext cx="9586451" cy="923330"/>
          </a:xfrm>
          <a:prstGeom prst="rect">
            <a:avLst/>
          </a:prstGeom>
          <a:noFill/>
        </p:spPr>
        <p:txBody>
          <a:bodyPr wrap="square" lIns="91440" tIns="45720" rIns="91440" bIns="45720">
            <a:spAutoFit/>
          </a:bodyPr>
          <a:lstStyle/>
          <a:p>
            <a:pPr algn="ctr"/>
            <a:r>
              <a:rPr lang="ja-JP" altLang="en-US" sz="5400" b="0" cap="none" spc="0" dirty="0">
                <a:ln w="0"/>
                <a:solidFill>
                  <a:schemeClr val="tx1"/>
                </a:solidFill>
                <a:effectLst>
                  <a:outerShdw blurRad="38100" dist="19050" dir="2700000" algn="tl" rotWithShape="0">
                    <a:schemeClr val="dk1">
                      <a:alpha val="40000"/>
                    </a:schemeClr>
                  </a:outerShdw>
                </a:effectLst>
              </a:rPr>
              <a:t>道のオアシス神川内</a:t>
            </a:r>
          </a:p>
        </p:txBody>
      </p:sp>
      <p:sp>
        <p:nvSpPr>
          <p:cNvPr id="5" name="正方形/長方形 4">
            <a:extLst>
              <a:ext uri="{FF2B5EF4-FFF2-40B4-BE49-F238E27FC236}">
                <a16:creationId xmlns:a16="http://schemas.microsoft.com/office/drawing/2014/main" id="{16C640D8-354A-D710-1237-43CF0AEE02A0}"/>
              </a:ext>
            </a:extLst>
          </p:cNvPr>
          <p:cNvSpPr/>
          <p:nvPr/>
        </p:nvSpPr>
        <p:spPr>
          <a:xfrm>
            <a:off x="4260701" y="4889685"/>
            <a:ext cx="3870576" cy="923330"/>
          </a:xfrm>
          <a:prstGeom prst="rect">
            <a:avLst/>
          </a:prstGeom>
          <a:noFill/>
        </p:spPr>
        <p:txBody>
          <a:bodyPr wrap="square" lIns="91440" tIns="45720" rIns="91440" bIns="45720">
            <a:spAutoFit/>
          </a:bodyPr>
          <a:lstStyle/>
          <a:p>
            <a:pPr algn="ctr"/>
            <a:r>
              <a:rPr lang="ja-JP" altLang="en-US" sz="5400" b="0" cap="none" spc="0" dirty="0">
                <a:ln w="0"/>
                <a:solidFill>
                  <a:schemeClr val="tx1"/>
                </a:solidFill>
                <a:effectLst>
                  <a:outerShdw blurRad="38100" dist="19050" dir="2700000" algn="tl" rotWithShape="0">
                    <a:schemeClr val="dk1">
                      <a:alpha val="40000"/>
                    </a:schemeClr>
                  </a:outerShdw>
                </a:effectLst>
              </a:rPr>
              <a:t>（作成例）</a:t>
            </a:r>
          </a:p>
        </p:txBody>
      </p:sp>
      <p:sp>
        <p:nvSpPr>
          <p:cNvPr id="15" name="正方形/長方形 14">
            <a:extLst>
              <a:ext uri="{FF2B5EF4-FFF2-40B4-BE49-F238E27FC236}">
                <a16:creationId xmlns:a16="http://schemas.microsoft.com/office/drawing/2014/main" id="{A87EC10F-B57F-BD4F-8970-C8A1C42EC680}"/>
              </a:ext>
            </a:extLst>
          </p:cNvPr>
          <p:cNvSpPr/>
          <p:nvPr/>
        </p:nvSpPr>
        <p:spPr>
          <a:xfrm>
            <a:off x="314632" y="1997753"/>
            <a:ext cx="11621729" cy="2585323"/>
          </a:xfrm>
          <a:prstGeom prst="rect">
            <a:avLst/>
          </a:prstGeom>
          <a:noFill/>
        </p:spPr>
        <p:txBody>
          <a:bodyPr wrap="square" lIns="91440" tIns="45720" rIns="91440" bIns="45720">
            <a:spAutoFit/>
          </a:bodyPr>
          <a:lstStyle/>
          <a:p>
            <a:pPr algn="ctr"/>
            <a:r>
              <a:rPr lang="ja-JP" altLang="en-US" sz="5400" dirty="0">
                <a:ln w="0"/>
                <a:effectLst>
                  <a:outerShdw blurRad="38100" dist="19050" dir="2700000" algn="tl" rotWithShape="0">
                    <a:schemeClr val="dk1">
                      <a:alpha val="40000"/>
                    </a:schemeClr>
                  </a:outerShdw>
                </a:effectLst>
              </a:rPr>
              <a:t>地域振興施設ありの実運営管理者</a:t>
            </a:r>
            <a:endParaRPr lang="en-US" altLang="ja-JP" sz="5400" dirty="0">
              <a:ln w="0"/>
              <a:effectLst>
                <a:outerShdw blurRad="38100" dist="19050" dir="2700000" algn="tl" rotWithShape="0">
                  <a:schemeClr val="dk1">
                    <a:alpha val="40000"/>
                  </a:schemeClr>
                </a:outerShdw>
              </a:effectLst>
            </a:endParaRPr>
          </a:p>
          <a:p>
            <a:pPr algn="ctr"/>
            <a:r>
              <a:rPr lang="ja-JP" altLang="en-US" sz="5400" dirty="0">
                <a:ln w="0"/>
                <a:effectLst>
                  <a:outerShdw blurRad="38100" dist="19050" dir="2700000" algn="tl" rotWithShape="0">
                    <a:schemeClr val="dk1">
                      <a:alpha val="40000"/>
                    </a:schemeClr>
                  </a:outerShdw>
                </a:effectLst>
              </a:rPr>
              <a:t>募集に関する公募型プロポーザル</a:t>
            </a:r>
            <a:endParaRPr lang="en-US" altLang="ja-JP" sz="5400" dirty="0">
              <a:ln w="0"/>
              <a:effectLst>
                <a:outerShdw blurRad="38100" dist="19050" dir="2700000" algn="tl" rotWithShape="0">
                  <a:schemeClr val="dk1">
                    <a:alpha val="40000"/>
                  </a:schemeClr>
                </a:outerShdw>
              </a:effectLst>
            </a:endParaRPr>
          </a:p>
          <a:p>
            <a:pPr algn="ctr"/>
            <a:r>
              <a:rPr lang="ja-JP" altLang="en-US" sz="5400" dirty="0">
                <a:ln w="0"/>
                <a:effectLst>
                  <a:outerShdw blurRad="38100" dist="19050" dir="2700000" algn="tl" rotWithShape="0">
                    <a:schemeClr val="dk1">
                      <a:alpha val="40000"/>
                    </a:schemeClr>
                  </a:outerShdw>
                </a:effectLst>
              </a:rPr>
              <a:t>提案書</a:t>
            </a:r>
            <a:endParaRPr lang="ja-JP" alt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00266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F42A3B60-AB12-E039-A750-E73CC6CB1B05}"/>
              </a:ext>
            </a:extLst>
          </p:cNvPr>
          <p:cNvSpPr txBox="1">
            <a:spLocks/>
          </p:cNvSpPr>
          <p:nvPr/>
        </p:nvSpPr>
        <p:spPr>
          <a:xfrm>
            <a:off x="1976284" y="670744"/>
            <a:ext cx="9144000" cy="5799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solidFill>
                  <a:srgbClr val="0070C0"/>
                </a:solidFill>
                <a:latin typeface="HGP創英ﾌﾟﾚｾﾞﾝｽEB" panose="02020800000000000000" pitchFamily="18" charset="-128"/>
                <a:ea typeface="HGP創英ﾌﾟﾚｾﾞﾝｽEB" panose="02020800000000000000" pitchFamily="18" charset="-128"/>
              </a:rPr>
              <a:t>事業展開や施設の有効利用についての考え方</a:t>
            </a:r>
          </a:p>
        </p:txBody>
      </p:sp>
      <p:sp>
        <p:nvSpPr>
          <p:cNvPr id="5" name="字幕 2">
            <a:extLst>
              <a:ext uri="{FF2B5EF4-FFF2-40B4-BE49-F238E27FC236}">
                <a16:creationId xmlns:a16="http://schemas.microsoft.com/office/drawing/2014/main" id="{AA1CD198-F095-5CEE-1038-9FE44AEB9C09}"/>
              </a:ext>
            </a:extLst>
          </p:cNvPr>
          <p:cNvSpPr txBox="1">
            <a:spLocks/>
          </p:cNvSpPr>
          <p:nvPr/>
        </p:nvSpPr>
        <p:spPr>
          <a:xfrm>
            <a:off x="757083" y="1282241"/>
            <a:ext cx="11041627" cy="52857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70000"/>
              </a:lnSpc>
              <a:buNone/>
            </a:pPr>
            <a:r>
              <a:rPr lang="ja-JP" altLang="en-US" sz="3200" b="1" dirty="0"/>
              <a:t>・ 道のオアシス神川に休憩で立ち寄った利用者にうどんやそば、オリジナルの定食等を提供します。</a:t>
            </a:r>
            <a:endParaRPr lang="en-US" altLang="ja-JP" sz="3200" b="1" dirty="0"/>
          </a:p>
          <a:p>
            <a:pPr marL="0" indent="0">
              <a:lnSpc>
                <a:spcPct val="170000"/>
              </a:lnSpc>
              <a:buNone/>
            </a:pPr>
            <a:r>
              <a:rPr lang="ja-JP" altLang="en-US" sz="3200" b="1" dirty="0"/>
              <a:t>・町内のイベント情報を店内に見やすく配置掲出するなど、来店客に効率よく情報提供できるよう工夫します。</a:t>
            </a:r>
            <a:endParaRPr lang="en-US" altLang="ja-JP" sz="3200" b="1" dirty="0"/>
          </a:p>
          <a:p>
            <a:pPr marL="0" indent="0">
              <a:lnSpc>
                <a:spcPct val="170000"/>
              </a:lnSpc>
              <a:buNone/>
            </a:pPr>
            <a:r>
              <a:rPr lang="ja-JP" altLang="en-US" sz="3200" b="1" dirty="0"/>
              <a:t>・梨等、地元の特産品のパンフレット、チラシを配置し啓発します。</a:t>
            </a:r>
            <a:endParaRPr lang="en-US" altLang="ja-JP" sz="3200" b="1" dirty="0"/>
          </a:p>
        </p:txBody>
      </p:sp>
    </p:spTree>
    <p:extLst>
      <p:ext uri="{BB962C8B-B14F-4D97-AF65-F5344CB8AC3E}">
        <p14:creationId xmlns:p14="http://schemas.microsoft.com/office/powerpoint/2010/main" val="705152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a:extLst>
              <a:ext uri="{FF2B5EF4-FFF2-40B4-BE49-F238E27FC236}">
                <a16:creationId xmlns:a16="http://schemas.microsoft.com/office/drawing/2014/main" id="{15124B14-B6A8-B07E-6E30-50356A833A5B}"/>
              </a:ext>
            </a:extLst>
          </p:cNvPr>
          <p:cNvSpPr txBox="1">
            <a:spLocks/>
          </p:cNvSpPr>
          <p:nvPr/>
        </p:nvSpPr>
        <p:spPr>
          <a:xfrm>
            <a:off x="1936955" y="710073"/>
            <a:ext cx="9144000" cy="5799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solidFill>
                  <a:srgbClr val="0070C0"/>
                </a:solidFill>
                <a:latin typeface="HGP創英ﾌﾟﾚｾﾞﾝｽEB" panose="02020800000000000000" pitchFamily="18" charset="-128"/>
                <a:ea typeface="HGP創英ﾌﾟﾚｾﾞﾝｽEB" panose="02020800000000000000" pitchFamily="18" charset="-128"/>
              </a:rPr>
              <a:t>集客向上に係る企画及び事業についての考え方</a:t>
            </a:r>
          </a:p>
        </p:txBody>
      </p:sp>
      <p:sp>
        <p:nvSpPr>
          <p:cNvPr id="2" name="字幕 2">
            <a:extLst>
              <a:ext uri="{FF2B5EF4-FFF2-40B4-BE49-F238E27FC236}">
                <a16:creationId xmlns:a16="http://schemas.microsoft.com/office/drawing/2014/main" id="{47DD33B5-C181-45F6-90AF-9869DD1446C0}"/>
              </a:ext>
            </a:extLst>
          </p:cNvPr>
          <p:cNvSpPr txBox="1">
            <a:spLocks/>
          </p:cNvSpPr>
          <p:nvPr/>
        </p:nvSpPr>
        <p:spPr>
          <a:xfrm>
            <a:off x="757083" y="1537873"/>
            <a:ext cx="11041627" cy="49809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70000"/>
              </a:lnSpc>
              <a:buNone/>
            </a:pPr>
            <a:r>
              <a:rPr lang="ja-JP" altLang="en-US" sz="3200" b="1" dirty="0"/>
              <a:t>・神川産の食材を使用した独自のメニューを研究し、地元食材の活用を図り集客向上を図ります。</a:t>
            </a:r>
          </a:p>
          <a:p>
            <a:pPr marL="0" indent="0">
              <a:lnSpc>
                <a:spcPct val="170000"/>
              </a:lnSpc>
              <a:buNone/>
            </a:pPr>
            <a:r>
              <a:rPr lang="ja-JP" altLang="en-US" sz="3200" b="1" dirty="0"/>
              <a:t>・毎週日曜日に八日市コミュニティグラウンドで行われているフリーマーケットの主催者と連携し、イベント等の開催を計画します。</a:t>
            </a:r>
            <a:endParaRPr lang="en-US" altLang="ja-JP" sz="3200" b="1" dirty="0"/>
          </a:p>
          <a:p>
            <a:pPr marL="0" indent="0">
              <a:lnSpc>
                <a:spcPct val="170000"/>
              </a:lnSpc>
              <a:buNone/>
            </a:pPr>
            <a:endParaRPr lang="ja-JP" altLang="en-US" sz="1800" b="1" dirty="0"/>
          </a:p>
        </p:txBody>
      </p:sp>
    </p:spTree>
    <p:extLst>
      <p:ext uri="{BB962C8B-B14F-4D97-AF65-F5344CB8AC3E}">
        <p14:creationId xmlns:p14="http://schemas.microsoft.com/office/powerpoint/2010/main" val="733808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a:extLst>
              <a:ext uri="{FF2B5EF4-FFF2-40B4-BE49-F238E27FC236}">
                <a16:creationId xmlns:a16="http://schemas.microsoft.com/office/drawing/2014/main" id="{537D3B86-7716-416E-6DC5-AB46EC1AAA88}"/>
              </a:ext>
            </a:extLst>
          </p:cNvPr>
          <p:cNvSpPr txBox="1">
            <a:spLocks/>
          </p:cNvSpPr>
          <p:nvPr/>
        </p:nvSpPr>
        <p:spPr>
          <a:xfrm>
            <a:off x="1809135" y="739570"/>
            <a:ext cx="9144000" cy="5799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solidFill>
                  <a:srgbClr val="0070C0"/>
                </a:solidFill>
                <a:latin typeface="HGP創英ﾌﾟﾚｾﾞﾝｽEB" panose="02020800000000000000" pitchFamily="18" charset="-128"/>
                <a:ea typeface="HGP創英ﾌﾟﾚｾﾞﾝｽEB" panose="02020800000000000000" pitchFamily="18" charset="-128"/>
              </a:rPr>
              <a:t>町や地元、関係団体との連携についての考え方</a:t>
            </a:r>
          </a:p>
        </p:txBody>
      </p:sp>
      <p:sp>
        <p:nvSpPr>
          <p:cNvPr id="2" name="字幕 2">
            <a:extLst>
              <a:ext uri="{FF2B5EF4-FFF2-40B4-BE49-F238E27FC236}">
                <a16:creationId xmlns:a16="http://schemas.microsoft.com/office/drawing/2014/main" id="{99597527-206A-0691-EB9E-C59309D4810A}"/>
              </a:ext>
            </a:extLst>
          </p:cNvPr>
          <p:cNvSpPr txBox="1">
            <a:spLocks/>
          </p:cNvSpPr>
          <p:nvPr/>
        </p:nvSpPr>
        <p:spPr>
          <a:xfrm>
            <a:off x="757083" y="1537873"/>
            <a:ext cx="11041627" cy="49809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70000"/>
              </a:lnSpc>
              <a:buNone/>
            </a:pPr>
            <a:r>
              <a:rPr lang="ja-JP" altLang="en-US" sz="3200" b="1" dirty="0"/>
              <a:t>・可能な限り地元産の野菜や、商店で調達し新鮮で安心安全な食材を使用した食事を提供します。</a:t>
            </a:r>
            <a:endParaRPr lang="en-US" altLang="ja-JP" sz="3200" b="1" dirty="0"/>
          </a:p>
          <a:p>
            <a:pPr marL="0" indent="0">
              <a:lnSpc>
                <a:spcPct val="170000"/>
              </a:lnSpc>
              <a:buNone/>
            </a:pPr>
            <a:r>
              <a:rPr lang="ja-JP" altLang="en-US" sz="3200" b="1" dirty="0"/>
              <a:t>・町の総合政策課や経済観光課、地域振興課等と連携し、「広報かみかわ」や観光・梨等のパンフレット等を配架し町の観光振興などに貢献に努めます。</a:t>
            </a:r>
          </a:p>
        </p:txBody>
      </p:sp>
    </p:spTree>
    <p:extLst>
      <p:ext uri="{BB962C8B-B14F-4D97-AF65-F5344CB8AC3E}">
        <p14:creationId xmlns:p14="http://schemas.microsoft.com/office/powerpoint/2010/main" val="2270654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a:extLst>
              <a:ext uri="{FF2B5EF4-FFF2-40B4-BE49-F238E27FC236}">
                <a16:creationId xmlns:a16="http://schemas.microsoft.com/office/drawing/2014/main" id="{C8B35865-5CF2-C3AC-C736-A531C83E6C6D}"/>
              </a:ext>
            </a:extLst>
          </p:cNvPr>
          <p:cNvSpPr txBox="1">
            <a:spLocks/>
          </p:cNvSpPr>
          <p:nvPr/>
        </p:nvSpPr>
        <p:spPr>
          <a:xfrm>
            <a:off x="1592826" y="700241"/>
            <a:ext cx="9144000" cy="579950"/>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solidFill>
                  <a:srgbClr val="0070C0"/>
                </a:solidFill>
                <a:latin typeface="HGP創英ﾌﾟﾚｾﾞﾝｽEB" panose="02020800000000000000" pitchFamily="18" charset="-128"/>
                <a:ea typeface="HGP創英ﾌﾟﾚｾﾞﾝｽEB" panose="02020800000000000000" pitchFamily="18" charset="-128"/>
              </a:rPr>
              <a:t>施設の利用を安定的に行える経営基盤を有しているか</a:t>
            </a:r>
          </a:p>
        </p:txBody>
      </p:sp>
      <p:sp>
        <p:nvSpPr>
          <p:cNvPr id="4" name="字幕 2">
            <a:extLst>
              <a:ext uri="{FF2B5EF4-FFF2-40B4-BE49-F238E27FC236}">
                <a16:creationId xmlns:a16="http://schemas.microsoft.com/office/drawing/2014/main" id="{22B1E9EA-E59A-540E-C5A4-00911F6F10D4}"/>
              </a:ext>
            </a:extLst>
          </p:cNvPr>
          <p:cNvSpPr txBox="1">
            <a:spLocks/>
          </p:cNvSpPr>
          <p:nvPr/>
        </p:nvSpPr>
        <p:spPr>
          <a:xfrm>
            <a:off x="757083" y="1537873"/>
            <a:ext cx="11041627" cy="49809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70000"/>
              </a:lnSpc>
              <a:buNone/>
            </a:pPr>
            <a:r>
              <a:rPr lang="ja-JP" altLang="en-US" sz="3200" b="1" dirty="0"/>
              <a:t>・施設の営業時間は午前</a:t>
            </a:r>
            <a:r>
              <a:rPr lang="en-US" altLang="ja-JP" sz="3200" b="1" dirty="0"/>
              <a:t>7</a:t>
            </a:r>
            <a:r>
              <a:rPr lang="ja-JP" altLang="en-US" sz="3200" b="1" dirty="0"/>
              <a:t>時～午後</a:t>
            </a:r>
            <a:r>
              <a:rPr lang="en-US" altLang="ja-JP" sz="3200" b="1" dirty="0"/>
              <a:t>9</a:t>
            </a:r>
            <a:r>
              <a:rPr lang="ja-JP" altLang="en-US" sz="3200" b="1" dirty="0"/>
              <a:t>時までとし、専従の従業員２名、パート従業員１名の３名体制で運営します。</a:t>
            </a:r>
            <a:endParaRPr lang="en-US" altLang="ja-JP" sz="3200" b="1" dirty="0"/>
          </a:p>
          <a:p>
            <a:pPr marL="0" indent="0">
              <a:lnSpc>
                <a:spcPct val="170000"/>
              </a:lnSpc>
              <a:buNone/>
            </a:pPr>
            <a:r>
              <a:rPr lang="ja-JP" altLang="en-US" sz="3200" b="1" dirty="0"/>
              <a:t>・専従者は勤務時間のうち３時間を昼休憩等を取得します。パート従業員は午前</a:t>
            </a:r>
            <a:r>
              <a:rPr lang="en-US" altLang="ja-JP" sz="3200" b="1" dirty="0"/>
              <a:t>10</a:t>
            </a:r>
            <a:r>
              <a:rPr lang="ja-JP" altLang="en-US" sz="3200" b="1" dirty="0"/>
              <a:t>時～午後７時までとし、</a:t>
            </a:r>
            <a:r>
              <a:rPr lang="en-US" altLang="ja-JP" sz="3200" b="1" dirty="0"/>
              <a:t>1</a:t>
            </a:r>
            <a:r>
              <a:rPr lang="ja-JP" altLang="en-US" sz="3200" b="1" dirty="0"/>
              <a:t>時間の休憩時間を取得します。</a:t>
            </a:r>
            <a:endParaRPr lang="en-US" altLang="ja-JP" sz="3200" b="1" dirty="0"/>
          </a:p>
        </p:txBody>
      </p:sp>
    </p:spTree>
    <p:extLst>
      <p:ext uri="{BB962C8B-B14F-4D97-AF65-F5344CB8AC3E}">
        <p14:creationId xmlns:p14="http://schemas.microsoft.com/office/powerpoint/2010/main" val="1947541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a:extLst>
              <a:ext uri="{FF2B5EF4-FFF2-40B4-BE49-F238E27FC236}">
                <a16:creationId xmlns:a16="http://schemas.microsoft.com/office/drawing/2014/main" id="{B801E009-FAAD-73C2-E69A-192F48D71FC4}"/>
              </a:ext>
            </a:extLst>
          </p:cNvPr>
          <p:cNvSpPr txBox="1">
            <a:spLocks/>
          </p:cNvSpPr>
          <p:nvPr/>
        </p:nvSpPr>
        <p:spPr>
          <a:xfrm>
            <a:off x="2015613" y="415105"/>
            <a:ext cx="9144000" cy="5799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solidFill>
                  <a:srgbClr val="0070C0"/>
                </a:solidFill>
                <a:latin typeface="HGP創英ﾌﾟﾚｾﾞﾝｽEB" panose="02020800000000000000" pitchFamily="18" charset="-128"/>
                <a:ea typeface="HGP創英ﾌﾟﾚｾﾞﾝｽEB" panose="02020800000000000000" pitchFamily="18" charset="-128"/>
              </a:rPr>
              <a:t>施設の維持管理についての考え方</a:t>
            </a:r>
          </a:p>
        </p:txBody>
      </p:sp>
      <p:sp>
        <p:nvSpPr>
          <p:cNvPr id="2" name="字幕 2">
            <a:extLst>
              <a:ext uri="{FF2B5EF4-FFF2-40B4-BE49-F238E27FC236}">
                <a16:creationId xmlns:a16="http://schemas.microsoft.com/office/drawing/2014/main" id="{39841245-4D05-9058-B1FA-95D446FBF6AB}"/>
              </a:ext>
            </a:extLst>
          </p:cNvPr>
          <p:cNvSpPr txBox="1">
            <a:spLocks/>
          </p:cNvSpPr>
          <p:nvPr/>
        </p:nvSpPr>
        <p:spPr>
          <a:xfrm>
            <a:off x="575186" y="1180990"/>
            <a:ext cx="11041627" cy="5649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70000"/>
              </a:lnSpc>
              <a:buNone/>
            </a:pPr>
            <a:r>
              <a:rPr lang="ja-JP" altLang="en-US" sz="2400" b="1" dirty="0"/>
              <a:t>・開店前に施設外側の清掃及び施設内の床、テーブルの清掃、展示品等の整理整頓を行います。また、厨房及び厨房設備については来客の状況を考慮しながら</a:t>
            </a:r>
            <a:r>
              <a:rPr lang="en-US" altLang="ja-JP" sz="2400" b="1" dirty="0"/>
              <a:t>1</a:t>
            </a:r>
            <a:r>
              <a:rPr lang="ja-JP" altLang="en-US" sz="2400" b="1" dirty="0"/>
              <a:t>日</a:t>
            </a:r>
            <a:r>
              <a:rPr lang="en-US" altLang="ja-JP" sz="2400" b="1" dirty="0"/>
              <a:t>1</a:t>
            </a:r>
            <a:r>
              <a:rPr lang="ja-JP" altLang="en-US" sz="2400" b="1" dirty="0"/>
              <a:t>回以上清掃を行い、食品衛生上の配慮を万全に実施します。</a:t>
            </a:r>
            <a:endParaRPr lang="en-US" altLang="ja-JP" sz="2400" b="1" dirty="0"/>
          </a:p>
          <a:p>
            <a:pPr marL="0" indent="0">
              <a:lnSpc>
                <a:spcPct val="170000"/>
              </a:lnSpc>
              <a:buNone/>
            </a:pPr>
            <a:r>
              <a:rPr lang="ja-JP" altLang="en-US" sz="2400" b="1" dirty="0"/>
              <a:t>・浄化槽は法令に基づき保守点検等維持管理を行います。また、厨房設備等は目視や稼働による日常点検を行います。</a:t>
            </a:r>
            <a:endParaRPr lang="en-US" altLang="ja-JP" sz="2400" b="1" dirty="0"/>
          </a:p>
          <a:p>
            <a:pPr marL="0" indent="0">
              <a:lnSpc>
                <a:spcPct val="170000"/>
              </a:lnSpc>
              <a:buNone/>
            </a:pPr>
            <a:r>
              <a:rPr lang="ja-JP" altLang="en-US" sz="2400" b="1" dirty="0"/>
              <a:t>・消防法に基づく消火器等を整備するとともに、機器の保守点検を適切に行います。また従業員に安全管理の意識の徹底を図ります。</a:t>
            </a:r>
            <a:endParaRPr lang="en-US" altLang="ja-JP" sz="2400" b="1" dirty="0"/>
          </a:p>
          <a:p>
            <a:pPr marL="0" indent="0">
              <a:lnSpc>
                <a:spcPct val="170000"/>
              </a:lnSpc>
              <a:buNone/>
            </a:pPr>
            <a:r>
              <a:rPr lang="ja-JP" altLang="en-US" sz="2400" b="1" dirty="0"/>
              <a:t>・帳簿の記帳等毎日整理し、（税理士に依頼し）会計処理の適正化を図ります。</a:t>
            </a:r>
            <a:endParaRPr lang="en-US" altLang="ja-JP" sz="2400" b="1" dirty="0"/>
          </a:p>
          <a:p>
            <a:pPr marL="0" indent="0">
              <a:lnSpc>
                <a:spcPct val="170000"/>
              </a:lnSpc>
              <a:buNone/>
            </a:pPr>
            <a:endParaRPr lang="en-US" altLang="ja-JP" sz="2400" b="1" dirty="0"/>
          </a:p>
        </p:txBody>
      </p:sp>
    </p:spTree>
    <p:extLst>
      <p:ext uri="{BB962C8B-B14F-4D97-AF65-F5344CB8AC3E}">
        <p14:creationId xmlns:p14="http://schemas.microsoft.com/office/powerpoint/2010/main" val="1642432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2">
            <a:extLst>
              <a:ext uri="{FF2B5EF4-FFF2-40B4-BE49-F238E27FC236}">
                <a16:creationId xmlns:a16="http://schemas.microsoft.com/office/drawing/2014/main" id="{412D5668-544A-AFA9-15E2-0B31D8B4DF60}"/>
              </a:ext>
            </a:extLst>
          </p:cNvPr>
          <p:cNvSpPr txBox="1">
            <a:spLocks/>
          </p:cNvSpPr>
          <p:nvPr/>
        </p:nvSpPr>
        <p:spPr>
          <a:xfrm>
            <a:off x="936892" y="1784083"/>
            <a:ext cx="11041627" cy="19443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70000"/>
              </a:lnSpc>
              <a:buNone/>
            </a:pPr>
            <a:r>
              <a:rPr lang="en-US" altLang="ja-JP" sz="3200" b="1" dirty="0"/>
              <a:t>※</a:t>
            </a:r>
            <a:r>
              <a:rPr lang="ja-JP" altLang="en-US" sz="3200" b="1" dirty="0"/>
              <a:t>必要に応じイメージイラストや数値などを示す場合にはグラフを挿入する等して作成してください。</a:t>
            </a:r>
            <a:endParaRPr lang="en-US" altLang="ja-JP" sz="3200" b="1" dirty="0"/>
          </a:p>
        </p:txBody>
      </p:sp>
    </p:spTree>
    <p:extLst>
      <p:ext uri="{BB962C8B-B14F-4D97-AF65-F5344CB8AC3E}">
        <p14:creationId xmlns:p14="http://schemas.microsoft.com/office/powerpoint/2010/main" val="1810841119"/>
      </p:ext>
    </p:extLst>
  </p:cSld>
  <p:clrMapOvr>
    <a:masterClrMapping/>
  </p:clrMapOvr>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337</TotalTime>
  <Words>497</Words>
  <Application>Microsoft Office PowerPoint</Application>
  <PresentationFormat>ワイド画面</PresentationFormat>
  <Paragraphs>24</Paragraphs>
  <Slides>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HGP創英ﾌﾟﾚｾﾞﾝｽEB</vt:lpstr>
      <vt:lpstr>Arial</vt:lpstr>
      <vt:lpstr>Century Gothic</vt:lpstr>
      <vt:lpstr>Wingdings 3</vt:lpstr>
      <vt:lpstr>ウィスプ</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WS2063</dc:creator>
  <cp:lastModifiedBy>WS2063</cp:lastModifiedBy>
  <cp:revision>7</cp:revision>
  <dcterms:created xsi:type="dcterms:W3CDTF">2024-04-12T06:13:30Z</dcterms:created>
  <dcterms:modified xsi:type="dcterms:W3CDTF">2024-04-25T04:12:01Z</dcterms:modified>
</cp:coreProperties>
</file>